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15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/>
  <p:notesSz cx="6797675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27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21FF0-8F2D-4936-A9AA-07CE94C4D1FF}" type="datetimeFigureOut">
              <a:rPr lang="nl-BE" smtClean="0"/>
              <a:t>6/07/2019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010B7-096C-4B60-8FFE-46BC3BFD670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0356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D25C74-33AE-45A7-9266-64AA6DB8BD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E82C91E-8F59-49FA-8188-B3146F7CB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BD987D-D215-4532-9DF1-28E7F73A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9A01-05A3-453D-87EF-3F1FD743CCB9}" type="datetime1">
              <a:rPr lang="nl-BE" smtClean="0"/>
              <a:t>6/07/2019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3256F1-780F-44B9-9ECB-CB85F9DBE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/>
              <a:t>Duurzaamheidsverslag werkjaar 2018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DA26747-393F-458E-B32A-82C4004CA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3863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283790-0A0B-46D2-A3CD-3EE4AD354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4315E8F-381F-4426-B276-3D1C5DBF9C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33D3F1-1F42-4BCB-ABE1-8869883AE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16C42-6DE4-49B3-A8CC-C2330444FC70}" type="datetime1">
              <a:rPr lang="nl-BE" smtClean="0"/>
              <a:t>6/07/2019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1E3A82-08A7-44D8-8514-0A729668A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/>
              <a:t>Duurzaamheidsverslag werkjaar 2018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8B0E55-916E-4B06-BC65-A4CF54312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5228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C89E663-C6C4-4BBE-ACDA-DBEF4B569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630CABB-2C2A-4A31-B24F-3A59B08F7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2037B0-CC3A-477B-B397-716CEA1B8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19D99-EC65-46F1-91E5-83F3F70B64FE}" type="datetime1">
              <a:rPr lang="nl-BE" smtClean="0"/>
              <a:t>6/07/2019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B9E387C-53A2-4EEE-B4D9-A050BD04A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/>
              <a:t>Duurzaamheidsverslag werkjaar 2018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E1EDD9-A25D-4687-A6D9-CC4F9B1C2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09057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2960EC-BAC8-40CE-AA9A-BA451C9EC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D2012B-A6EA-44FD-99A6-1680816A2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771D99-0A09-4794-B7A8-1D463C304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005F-5583-43E6-9B60-CD7F8A8FF16F}" type="datetime1">
              <a:rPr lang="nl-BE" smtClean="0"/>
              <a:t>6/07/2019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FD3473-96FD-4644-8581-82BE6C7B0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/>
              <a:t>Duurzaamheidsverslag werkjaar 2018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FEAB85-AF6F-43F8-AAA0-B39A37411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7853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7A1762-0E61-4135-A263-296F1AD1C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6BF2F21-943E-4B32-A973-C6D97D7A0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30F413-4AC1-4F16-AEE7-D13F49A82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F299-6CAB-49D6-A81F-B8EC8AB14107}" type="datetime1">
              <a:rPr lang="nl-BE" smtClean="0"/>
              <a:t>6/07/2019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01F109-5C63-4B44-BAFE-50101E3E7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/>
              <a:t>Duurzaamheidsverslag werkjaar 2018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0B7ACFA-372B-4BC2-8FAB-27E9970CD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28483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88F15E-5BD2-46A5-9A8A-BE69983F2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909AC9-F9F8-4E29-9B32-BCE9744DDB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AD71B6B-7725-492B-BEDE-04F9402D8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5FAFF26-19A4-42B3-B232-142C6AB3B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25ACD-5029-4A06-B056-78C8E2A8D73F}" type="datetime1">
              <a:rPr lang="nl-BE" smtClean="0"/>
              <a:t>6/07/2019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F3BDBE4-E5C4-4544-8154-1134C2486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/>
              <a:t>Duurzaamheidsverslag werkjaar 2018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79D3C2D-DE10-4061-AD56-072671839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7082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5111A7-106E-4211-8435-A447CDD03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40E309D-FD48-41CA-A62E-DD1EAE341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BB2A344-F5BB-497F-A3B5-E4E5846CC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B77A955-E308-4061-9D71-89E623028C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CE4AF08-5CA2-4EFC-8D1A-0ED9B1E964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F3B1C10-94CB-44FD-B880-7EF4EFB59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ED166-B233-4D09-AF98-387810209DF4}" type="datetime1">
              <a:rPr lang="nl-BE" smtClean="0"/>
              <a:t>6/07/2019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A1494AC-C458-41B7-BE83-C1B6F7126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/>
              <a:t>Duurzaamheidsverslag werkjaar 2018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19EA7D0-72A8-4F28-B3BE-ACCECCC49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07843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F6E53F-08F1-4982-9D3B-C370D22DB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C7853A0-2F98-46DA-90B5-C9E3CE51C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61AF-EBC8-47EE-A829-30D33F67C964}" type="datetime1">
              <a:rPr lang="nl-BE" smtClean="0"/>
              <a:t>6/07/2019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C280E75-0838-4CEA-A767-924DFE777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/>
              <a:t>Duurzaamheidsverslag werkjaar 2018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2F2EFED-BB74-43B5-8CAE-625C46BF9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605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6F820C4-CDD3-4865-941F-C80C05F24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357F-3B71-418A-8EFE-8CEC41539A11}" type="datetime1">
              <a:rPr lang="nl-BE" smtClean="0"/>
              <a:t>6/07/2019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8EFE172-75DF-4ADA-A0D8-388A634DB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/>
              <a:t>Duurzaamheidsverslag werkjaar 2018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0D7045F-EDC9-48F6-A5AF-794A01C8A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5557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70C820-25F9-46DF-A070-D02D8E659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6A7EAA-1922-4260-9FD2-3D11F57AF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C1C5AA1-8C12-4274-AD09-D9B756530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DE3DFD8-59D6-482B-B0F3-109F826F4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26F7-7326-47A6-9A1D-BD7DAF083D55}" type="datetime1">
              <a:rPr lang="nl-BE" smtClean="0"/>
              <a:t>6/07/2019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E2D3D3-6198-4990-A572-BD2CA6EF1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/>
              <a:t>Duurzaamheidsverslag werkjaar 2018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EDB32EB-5B97-4B25-81B7-F989D57CD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2149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7929BF-BAA6-46F5-AC3D-6ED0C17F5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02B8302-D8A3-40BD-8633-C72E5D0B48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77D2D80-04A3-4B2D-BD29-2823B3193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981F81D-E91A-4087-A688-6AD058DF3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2AE0-3CD3-449F-B48C-AFDD26766EDB}" type="datetime1">
              <a:rPr lang="nl-BE" smtClean="0"/>
              <a:t>6/07/2019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C89DD04-08EF-4C47-8C5E-2BA54954B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/>
              <a:t>Duurzaamheidsverslag werkjaar 2018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9C0D25F-C41E-4229-BB26-9E72A005F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5329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2B0FBE0-7E7C-413C-919B-5ACB46957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6C7FC7F-CB8E-4047-833D-BBABE1610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8A1A67-FB23-40A4-A406-254E3E92B3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8EC2E-11F1-4F66-BAB7-2362A7C76475}" type="datetime1">
              <a:rPr lang="nl-BE" smtClean="0"/>
              <a:t>6/07/2019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FFAAD0-6930-45F5-B426-53EDAF7796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BE"/>
              <a:t>Duurzaamheidsverslag werkjaar 2018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574200-C830-4505-8C18-372CCFAA49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1483E-316B-4CF2-A80E-C31A31208CD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6843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06F67C3D-03B0-4002-94BD-F8E378AA6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0856" y="3353287"/>
            <a:ext cx="9144000" cy="609178"/>
          </a:xfrm>
        </p:spPr>
        <p:txBody>
          <a:bodyPr/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Duurzaamheidsverslag werkjaar 2018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Afbeelding 3" descr="https://www.123fotobehang.nl/wp-content/uploads/2018/11/fotobehang-beton-e1543412942688.jpg">
            <a:extLst>
              <a:ext uri="{FF2B5EF4-FFF2-40B4-BE49-F238E27FC236}">
                <a16:creationId xmlns:a16="http://schemas.microsoft.com/office/drawing/2014/main" id="{C612CED9-B66B-452E-8533-C11B066A826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45" b="-8285"/>
          <a:stretch/>
        </p:blipFill>
        <p:spPr bwMode="auto">
          <a:xfrm rot="5400000">
            <a:off x="-3195404" y="2639487"/>
            <a:ext cx="6876000" cy="1597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Afbeeldingsresultaat voor duurzaam aankopen">
            <a:extLst>
              <a:ext uri="{FF2B5EF4-FFF2-40B4-BE49-F238E27FC236}">
                <a16:creationId xmlns:a16="http://schemas.microsoft.com/office/drawing/2014/main" id="{69703FA5-87DD-4660-8808-58FCA69FE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3175"/>
            <a:ext cx="12192000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F80FFB6-CC9D-4EA9-A160-E00B2892B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2905" y="128426"/>
            <a:ext cx="895367" cy="876008"/>
          </a:xfrm>
          <a:prstGeom prst="rect">
            <a:avLst/>
          </a:prstGeom>
        </p:spPr>
      </p:pic>
      <p:pic>
        <p:nvPicPr>
          <p:cNvPr id="8" name="Afbeelding 7" descr="Afbeelding met object&#10;&#10;Automatisch gegenereerde beschrijving">
            <a:extLst>
              <a:ext uri="{FF2B5EF4-FFF2-40B4-BE49-F238E27FC236}">
                <a16:creationId xmlns:a16="http://schemas.microsoft.com/office/drawing/2014/main" id="{DBA1D9DD-CFB0-40BD-97C8-7B752298C6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t="19466" r="4923" b="17606"/>
          <a:stretch/>
        </p:blipFill>
        <p:spPr bwMode="auto">
          <a:xfrm>
            <a:off x="1816358" y="1203228"/>
            <a:ext cx="9167721" cy="15897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79473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06F67C3D-03B0-4002-94BD-F8E378AA6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2224" y="2197521"/>
            <a:ext cx="10049783" cy="1422757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“We are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first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generation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to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feel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impact of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climate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change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and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last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generation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that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can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do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something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about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it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“</a:t>
            </a:r>
          </a:p>
          <a:p>
            <a:r>
              <a:rPr lang="nl-NL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Barac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Obama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Afbeelding 3" descr="https://www.123fotobehang.nl/wp-content/uploads/2018/11/fotobehang-beton-e1543412942688.jpg">
            <a:extLst>
              <a:ext uri="{FF2B5EF4-FFF2-40B4-BE49-F238E27FC236}">
                <a16:creationId xmlns:a16="http://schemas.microsoft.com/office/drawing/2014/main" id="{C612CED9-B66B-452E-8533-C11B066A826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45" b="-8285"/>
          <a:stretch/>
        </p:blipFill>
        <p:spPr bwMode="auto">
          <a:xfrm rot="5400000">
            <a:off x="-3195404" y="2639487"/>
            <a:ext cx="6876000" cy="1597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Afbeeldingsresultaat voor duurzaam aankopen">
            <a:extLst>
              <a:ext uri="{FF2B5EF4-FFF2-40B4-BE49-F238E27FC236}">
                <a16:creationId xmlns:a16="http://schemas.microsoft.com/office/drawing/2014/main" id="{69703FA5-87DD-4660-8808-58FCA69FE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3175"/>
            <a:ext cx="12192000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F80FFB6-CC9D-4EA9-A160-E00B2892B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415" y="-1"/>
            <a:ext cx="895367" cy="876008"/>
          </a:xfrm>
          <a:prstGeom prst="rect">
            <a:avLst/>
          </a:prstGeom>
        </p:spPr>
      </p:pic>
      <p:pic>
        <p:nvPicPr>
          <p:cNvPr id="8" name="Afbeelding 7" descr="Afbeelding met object&#10;&#10;Automatisch gegenereerde beschrijving">
            <a:extLst>
              <a:ext uri="{FF2B5EF4-FFF2-40B4-BE49-F238E27FC236}">
                <a16:creationId xmlns:a16="http://schemas.microsoft.com/office/drawing/2014/main" id="{DBA1D9DD-CFB0-40BD-97C8-7B752298C6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t="19466" r="4923" b="17606"/>
          <a:stretch/>
        </p:blipFill>
        <p:spPr bwMode="auto">
          <a:xfrm>
            <a:off x="1041109" y="0"/>
            <a:ext cx="5051783" cy="8760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B0AFE20B-02DC-4872-84B4-4EBCAA99C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86632" y="181250"/>
            <a:ext cx="4114800" cy="365125"/>
          </a:xfrm>
        </p:spPr>
        <p:txBody>
          <a:bodyPr/>
          <a:lstStyle/>
          <a:p>
            <a:r>
              <a:rPr lang="nl-BE" dirty="0"/>
              <a:t>Duurzaamheidsverslag werkjaar 2018</a:t>
            </a:r>
          </a:p>
        </p:txBody>
      </p:sp>
    </p:spTree>
    <p:extLst>
      <p:ext uri="{BB962C8B-B14F-4D97-AF65-F5344CB8AC3E}">
        <p14:creationId xmlns:p14="http://schemas.microsoft.com/office/powerpoint/2010/main" val="2669496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06F67C3D-03B0-4002-94BD-F8E378AA6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0730" y="1121147"/>
            <a:ext cx="4681572" cy="47103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Klinkergehalte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Afbeelding 3" descr="https://www.123fotobehang.nl/wp-content/uploads/2018/11/fotobehang-beton-e1543412942688.jpg">
            <a:extLst>
              <a:ext uri="{FF2B5EF4-FFF2-40B4-BE49-F238E27FC236}">
                <a16:creationId xmlns:a16="http://schemas.microsoft.com/office/drawing/2014/main" id="{C612CED9-B66B-452E-8533-C11B066A826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45" b="-8285"/>
          <a:stretch/>
        </p:blipFill>
        <p:spPr bwMode="auto">
          <a:xfrm rot="5400000">
            <a:off x="-3195404" y="2639487"/>
            <a:ext cx="6876000" cy="1597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Afbeeldingsresultaat voor duurzaam aankopen">
            <a:extLst>
              <a:ext uri="{FF2B5EF4-FFF2-40B4-BE49-F238E27FC236}">
                <a16:creationId xmlns:a16="http://schemas.microsoft.com/office/drawing/2014/main" id="{69703FA5-87DD-4660-8808-58FCA69FE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3175"/>
            <a:ext cx="12192000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F80FFB6-CC9D-4EA9-A160-E00B2892B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415" y="-1"/>
            <a:ext cx="895367" cy="876008"/>
          </a:xfrm>
          <a:prstGeom prst="rect">
            <a:avLst/>
          </a:prstGeom>
        </p:spPr>
      </p:pic>
      <p:pic>
        <p:nvPicPr>
          <p:cNvPr id="8" name="Afbeelding 7" descr="Afbeelding met object&#10;&#10;Automatisch gegenereerde beschrijving">
            <a:extLst>
              <a:ext uri="{FF2B5EF4-FFF2-40B4-BE49-F238E27FC236}">
                <a16:creationId xmlns:a16="http://schemas.microsoft.com/office/drawing/2014/main" id="{DBA1D9DD-CFB0-40BD-97C8-7B752298C6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t="19466" r="4923" b="17606"/>
          <a:stretch/>
        </p:blipFill>
        <p:spPr bwMode="auto">
          <a:xfrm>
            <a:off x="1041109" y="0"/>
            <a:ext cx="5051783" cy="8760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DD9FAC84-0C7F-4A07-A801-78694163C933}"/>
              </a:ext>
            </a:extLst>
          </p:cNvPr>
          <p:cNvSpPr txBox="1">
            <a:spLocks/>
          </p:cNvSpPr>
          <p:nvPr/>
        </p:nvSpPr>
        <p:spPr>
          <a:xfrm>
            <a:off x="1140730" y="1747755"/>
            <a:ext cx="5651956" cy="1909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Klinker / Bindmiddel = 57,4 %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Secundaire vulstoffen 8,1 %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Gemiddeld bindmiddel 256 kg/m³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610C86A-79B5-4FEA-8151-79FBADB5A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86632" y="210586"/>
            <a:ext cx="4114800" cy="365125"/>
          </a:xfrm>
        </p:spPr>
        <p:txBody>
          <a:bodyPr/>
          <a:lstStyle/>
          <a:p>
            <a:r>
              <a:rPr lang="nl-BE" dirty="0"/>
              <a:t>Duurzaamheidsverslag werkjaar 2018</a:t>
            </a:r>
          </a:p>
        </p:txBody>
      </p:sp>
      <p:pic>
        <p:nvPicPr>
          <p:cNvPr id="5" name="Picture 2" descr="Afbeeldingsresultaat voor cementoven">
            <a:extLst>
              <a:ext uri="{FF2B5EF4-FFF2-40B4-BE49-F238E27FC236}">
                <a16:creationId xmlns:a16="http://schemas.microsoft.com/office/drawing/2014/main" id="{6C9942DB-3E54-4F35-A160-2E68D3512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517" y="1121147"/>
            <a:ext cx="2216754" cy="332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53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06F67C3D-03B0-4002-94BD-F8E378AA6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0730" y="1121147"/>
            <a:ext cx="4681572" cy="47103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Secundaire granulaten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Afbeelding 3" descr="https://www.123fotobehang.nl/wp-content/uploads/2018/11/fotobehang-beton-e1543412942688.jpg">
            <a:extLst>
              <a:ext uri="{FF2B5EF4-FFF2-40B4-BE49-F238E27FC236}">
                <a16:creationId xmlns:a16="http://schemas.microsoft.com/office/drawing/2014/main" id="{C612CED9-B66B-452E-8533-C11B066A826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45" b="-8285"/>
          <a:stretch/>
        </p:blipFill>
        <p:spPr bwMode="auto">
          <a:xfrm rot="5400000">
            <a:off x="-3195404" y="2639487"/>
            <a:ext cx="6876000" cy="1597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Afbeeldingsresultaat voor duurzaam aankopen">
            <a:extLst>
              <a:ext uri="{FF2B5EF4-FFF2-40B4-BE49-F238E27FC236}">
                <a16:creationId xmlns:a16="http://schemas.microsoft.com/office/drawing/2014/main" id="{69703FA5-87DD-4660-8808-58FCA69FE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3175"/>
            <a:ext cx="12192000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F80FFB6-CC9D-4EA9-A160-E00B2892B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415" y="-1"/>
            <a:ext cx="895367" cy="876008"/>
          </a:xfrm>
          <a:prstGeom prst="rect">
            <a:avLst/>
          </a:prstGeom>
        </p:spPr>
      </p:pic>
      <p:pic>
        <p:nvPicPr>
          <p:cNvPr id="8" name="Afbeelding 7" descr="Afbeelding met object&#10;&#10;Automatisch gegenereerde beschrijving">
            <a:extLst>
              <a:ext uri="{FF2B5EF4-FFF2-40B4-BE49-F238E27FC236}">
                <a16:creationId xmlns:a16="http://schemas.microsoft.com/office/drawing/2014/main" id="{DBA1D9DD-CFB0-40BD-97C8-7B752298C6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t="19466" r="4923" b="17606"/>
          <a:stretch/>
        </p:blipFill>
        <p:spPr bwMode="auto">
          <a:xfrm>
            <a:off x="1041109" y="0"/>
            <a:ext cx="5051783" cy="8760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DD9FAC84-0C7F-4A07-A801-78694163C933}"/>
              </a:ext>
            </a:extLst>
          </p:cNvPr>
          <p:cNvSpPr txBox="1">
            <a:spLocks/>
          </p:cNvSpPr>
          <p:nvPr/>
        </p:nvSpPr>
        <p:spPr>
          <a:xfrm>
            <a:off x="1140729" y="1747755"/>
            <a:ext cx="5745263" cy="26411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Gebroken beton 4,25 % / tot. granulaten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Secundaire vulstoffen 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 zie Klinkergehalte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70 % van granulaten via binnenvaart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610C86A-79B5-4FEA-8151-79FBADB5A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86632" y="210586"/>
            <a:ext cx="4114800" cy="365125"/>
          </a:xfrm>
        </p:spPr>
        <p:txBody>
          <a:bodyPr/>
          <a:lstStyle/>
          <a:p>
            <a:r>
              <a:rPr lang="nl-BE" dirty="0"/>
              <a:t>Duurzaamheidsverslag werkjaar 2018</a:t>
            </a:r>
          </a:p>
        </p:txBody>
      </p:sp>
      <p:pic>
        <p:nvPicPr>
          <p:cNvPr id="2050" name="Picture 2" descr="Afbeeldingsresultaat voor secundaire granulaten">
            <a:extLst>
              <a:ext uri="{FF2B5EF4-FFF2-40B4-BE49-F238E27FC236}">
                <a16:creationId xmlns:a16="http://schemas.microsoft.com/office/drawing/2014/main" id="{F1E33FD2-C5CF-4C8B-964B-DE5F6FEEC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992" y="1121146"/>
            <a:ext cx="4832868" cy="269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520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06F67C3D-03B0-4002-94BD-F8E378AA6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0730" y="1121147"/>
            <a:ext cx="4681572" cy="47103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Hernieuwbare energie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Afbeelding 3" descr="https://www.123fotobehang.nl/wp-content/uploads/2018/11/fotobehang-beton-e1543412942688.jpg">
            <a:extLst>
              <a:ext uri="{FF2B5EF4-FFF2-40B4-BE49-F238E27FC236}">
                <a16:creationId xmlns:a16="http://schemas.microsoft.com/office/drawing/2014/main" id="{C612CED9-B66B-452E-8533-C11B066A826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45" b="-8285"/>
          <a:stretch/>
        </p:blipFill>
        <p:spPr bwMode="auto">
          <a:xfrm rot="5400000">
            <a:off x="-3195404" y="2639487"/>
            <a:ext cx="6876000" cy="1597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Afbeeldingsresultaat voor duurzaam aankopen">
            <a:extLst>
              <a:ext uri="{FF2B5EF4-FFF2-40B4-BE49-F238E27FC236}">
                <a16:creationId xmlns:a16="http://schemas.microsoft.com/office/drawing/2014/main" id="{69703FA5-87DD-4660-8808-58FCA69FE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3175"/>
            <a:ext cx="12192000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F80FFB6-CC9D-4EA9-A160-E00B2892B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415" y="-1"/>
            <a:ext cx="895367" cy="876008"/>
          </a:xfrm>
          <a:prstGeom prst="rect">
            <a:avLst/>
          </a:prstGeom>
        </p:spPr>
      </p:pic>
      <p:pic>
        <p:nvPicPr>
          <p:cNvPr id="8" name="Afbeelding 7" descr="Afbeelding met object&#10;&#10;Automatisch gegenereerde beschrijving">
            <a:extLst>
              <a:ext uri="{FF2B5EF4-FFF2-40B4-BE49-F238E27FC236}">
                <a16:creationId xmlns:a16="http://schemas.microsoft.com/office/drawing/2014/main" id="{DBA1D9DD-CFB0-40BD-97C8-7B752298C6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t="19466" r="4923" b="17606"/>
          <a:stretch/>
        </p:blipFill>
        <p:spPr bwMode="auto">
          <a:xfrm>
            <a:off x="1041109" y="0"/>
            <a:ext cx="5051783" cy="8760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DD9FAC84-0C7F-4A07-A801-78694163C933}"/>
              </a:ext>
            </a:extLst>
          </p:cNvPr>
          <p:cNvSpPr txBox="1">
            <a:spLocks/>
          </p:cNvSpPr>
          <p:nvPr/>
        </p:nvSpPr>
        <p:spPr>
          <a:xfrm>
            <a:off x="1129969" y="1752415"/>
            <a:ext cx="5756024" cy="32052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Totaal energieverbruik</a:t>
            </a:r>
            <a:b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260 000 KWh =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Aangekochte elektriciteit +</a:t>
            </a:r>
            <a:b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180 000 KWh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Opgewekt via zonnepanelen</a:t>
            </a:r>
            <a:b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80 000 KWh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CO2-reductie = 126 ton</a:t>
            </a:r>
            <a:b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</a:b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Geïnjecteerde energie</a:t>
            </a:r>
            <a:b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100 000 KWh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610C86A-79B5-4FEA-8151-79FBADB5A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86632" y="210586"/>
            <a:ext cx="4114800" cy="365125"/>
          </a:xfrm>
        </p:spPr>
        <p:txBody>
          <a:bodyPr/>
          <a:lstStyle/>
          <a:p>
            <a:r>
              <a:rPr lang="nl-BE" dirty="0"/>
              <a:t>Duurzaamheidsverslag werkjaar 2018</a:t>
            </a:r>
          </a:p>
        </p:txBody>
      </p:sp>
      <p:pic>
        <p:nvPicPr>
          <p:cNvPr id="3074" name="Picture 2" descr="Afbeeldingsresultaat voor hernieuwbare energie">
            <a:extLst>
              <a:ext uri="{FF2B5EF4-FFF2-40B4-BE49-F238E27FC236}">
                <a16:creationId xmlns:a16="http://schemas.microsoft.com/office/drawing/2014/main" id="{BC3136D5-A3F0-4919-95D4-B0987EAA9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993" y="1582079"/>
            <a:ext cx="4667049" cy="310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264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06F67C3D-03B0-4002-94BD-F8E378AA6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0730" y="1121147"/>
            <a:ext cx="4681572" cy="47103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Fossiele brandstoffen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Afbeelding 3" descr="https://www.123fotobehang.nl/wp-content/uploads/2018/11/fotobehang-beton-e1543412942688.jpg">
            <a:extLst>
              <a:ext uri="{FF2B5EF4-FFF2-40B4-BE49-F238E27FC236}">
                <a16:creationId xmlns:a16="http://schemas.microsoft.com/office/drawing/2014/main" id="{C612CED9-B66B-452E-8533-C11B066A826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45" b="-8285"/>
          <a:stretch/>
        </p:blipFill>
        <p:spPr bwMode="auto">
          <a:xfrm rot="5400000">
            <a:off x="-3195404" y="2639487"/>
            <a:ext cx="6876000" cy="1597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Afbeeldingsresultaat voor duurzaam aankopen">
            <a:extLst>
              <a:ext uri="{FF2B5EF4-FFF2-40B4-BE49-F238E27FC236}">
                <a16:creationId xmlns:a16="http://schemas.microsoft.com/office/drawing/2014/main" id="{69703FA5-87DD-4660-8808-58FCA69FE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3175"/>
            <a:ext cx="12192000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F80FFB6-CC9D-4EA9-A160-E00B2892B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415" y="-1"/>
            <a:ext cx="895367" cy="876008"/>
          </a:xfrm>
          <a:prstGeom prst="rect">
            <a:avLst/>
          </a:prstGeom>
        </p:spPr>
      </p:pic>
      <p:pic>
        <p:nvPicPr>
          <p:cNvPr id="8" name="Afbeelding 7" descr="Afbeelding met object&#10;&#10;Automatisch gegenereerde beschrijving">
            <a:extLst>
              <a:ext uri="{FF2B5EF4-FFF2-40B4-BE49-F238E27FC236}">
                <a16:creationId xmlns:a16="http://schemas.microsoft.com/office/drawing/2014/main" id="{DBA1D9DD-CFB0-40BD-97C8-7B752298C6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t="19466" r="4923" b="17606"/>
          <a:stretch/>
        </p:blipFill>
        <p:spPr bwMode="auto">
          <a:xfrm>
            <a:off x="1041109" y="0"/>
            <a:ext cx="5051783" cy="8760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DD9FAC84-0C7F-4A07-A801-78694163C933}"/>
              </a:ext>
            </a:extLst>
          </p:cNvPr>
          <p:cNvSpPr txBox="1">
            <a:spLocks/>
          </p:cNvSpPr>
          <p:nvPr/>
        </p:nvSpPr>
        <p:spPr>
          <a:xfrm>
            <a:off x="1129969" y="1752415"/>
            <a:ext cx="5756024" cy="32052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Verbruik bulldozers = 23 500 liter</a:t>
            </a:r>
          </a:p>
          <a:p>
            <a:pPr marL="342900" indent="-342900" algn="l">
              <a:buFont typeface="Wingdings" panose="05000000000000000000" pitchFamily="2" charset="2"/>
              <a:buChar char="à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60,63 ton CO2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Transport naar werf zat in 2018 voor 100 % bij onderaannemers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610C86A-79B5-4FEA-8151-79FBADB5A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86632" y="210586"/>
            <a:ext cx="4114800" cy="365125"/>
          </a:xfrm>
        </p:spPr>
        <p:txBody>
          <a:bodyPr/>
          <a:lstStyle/>
          <a:p>
            <a:r>
              <a:rPr lang="nl-BE" dirty="0"/>
              <a:t>Duurzaamheidsverslag werkjaar 2018</a:t>
            </a:r>
          </a:p>
        </p:txBody>
      </p:sp>
      <p:pic>
        <p:nvPicPr>
          <p:cNvPr id="4098" name="Picture 2" descr="Afbeeldingsresultaat voor co2 reductie">
            <a:extLst>
              <a:ext uri="{FF2B5EF4-FFF2-40B4-BE49-F238E27FC236}">
                <a16:creationId xmlns:a16="http://schemas.microsoft.com/office/drawing/2014/main" id="{F89D5FE9-2A48-4635-BCBA-FDE2D46CE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993" y="1752414"/>
            <a:ext cx="5064159" cy="217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287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06F67C3D-03B0-4002-94BD-F8E378AA6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0730" y="1121147"/>
            <a:ext cx="4681572" cy="47103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Drinkbaar water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Afbeelding 3" descr="https://www.123fotobehang.nl/wp-content/uploads/2018/11/fotobehang-beton-e1543412942688.jpg">
            <a:extLst>
              <a:ext uri="{FF2B5EF4-FFF2-40B4-BE49-F238E27FC236}">
                <a16:creationId xmlns:a16="http://schemas.microsoft.com/office/drawing/2014/main" id="{C612CED9-B66B-452E-8533-C11B066A826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45" b="-8285"/>
          <a:stretch/>
        </p:blipFill>
        <p:spPr bwMode="auto">
          <a:xfrm rot="5400000">
            <a:off x="-3195404" y="2639487"/>
            <a:ext cx="6876000" cy="1597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Afbeeldingsresultaat voor duurzaam aankopen">
            <a:extLst>
              <a:ext uri="{FF2B5EF4-FFF2-40B4-BE49-F238E27FC236}">
                <a16:creationId xmlns:a16="http://schemas.microsoft.com/office/drawing/2014/main" id="{69703FA5-87DD-4660-8808-58FCA69FE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3175"/>
            <a:ext cx="12192000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F80FFB6-CC9D-4EA9-A160-E00B2892B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415" y="-1"/>
            <a:ext cx="895367" cy="876008"/>
          </a:xfrm>
          <a:prstGeom prst="rect">
            <a:avLst/>
          </a:prstGeom>
        </p:spPr>
      </p:pic>
      <p:pic>
        <p:nvPicPr>
          <p:cNvPr id="8" name="Afbeelding 7" descr="Afbeelding met object&#10;&#10;Automatisch gegenereerde beschrijving">
            <a:extLst>
              <a:ext uri="{FF2B5EF4-FFF2-40B4-BE49-F238E27FC236}">
                <a16:creationId xmlns:a16="http://schemas.microsoft.com/office/drawing/2014/main" id="{DBA1D9DD-CFB0-40BD-97C8-7B752298C6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t="19466" r="4923" b="17606"/>
          <a:stretch/>
        </p:blipFill>
        <p:spPr bwMode="auto">
          <a:xfrm>
            <a:off x="1041109" y="0"/>
            <a:ext cx="5051783" cy="8760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DD9FAC84-0C7F-4A07-A801-78694163C933}"/>
              </a:ext>
            </a:extLst>
          </p:cNvPr>
          <p:cNvSpPr txBox="1">
            <a:spLocks/>
          </p:cNvSpPr>
          <p:nvPr/>
        </p:nvSpPr>
        <p:spPr>
          <a:xfrm>
            <a:off x="1129969" y="1752415"/>
            <a:ext cx="5756024" cy="2552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325 m³ (waarvan 84 m³ voor productie mortel)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 241 m³ sanitair water / 15 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 16 m³ pp/jaar = 67 liter pp/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wdag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610C86A-79B5-4FEA-8151-79FBADB5A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86632" y="210586"/>
            <a:ext cx="4114800" cy="365125"/>
          </a:xfrm>
        </p:spPr>
        <p:txBody>
          <a:bodyPr/>
          <a:lstStyle/>
          <a:p>
            <a:r>
              <a:rPr lang="nl-BE" dirty="0"/>
              <a:t>Duurzaamheidsverslag werkjaar 2018</a:t>
            </a:r>
          </a:p>
        </p:txBody>
      </p:sp>
      <p:pic>
        <p:nvPicPr>
          <p:cNvPr id="5122" name="Picture 2" descr="Afbeeldingsresultaat voor drinkbaar water">
            <a:extLst>
              <a:ext uri="{FF2B5EF4-FFF2-40B4-BE49-F238E27FC236}">
                <a16:creationId xmlns:a16="http://schemas.microsoft.com/office/drawing/2014/main" id="{66379F68-DB8D-4ED1-A60C-BB407A58E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227" y="1752415"/>
            <a:ext cx="3773623" cy="250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166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06F67C3D-03B0-4002-94BD-F8E378AA6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0730" y="1121147"/>
            <a:ext cx="4681572" cy="47103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Ongevallenstatistiek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Afbeelding 3" descr="https://www.123fotobehang.nl/wp-content/uploads/2018/11/fotobehang-beton-e1543412942688.jpg">
            <a:extLst>
              <a:ext uri="{FF2B5EF4-FFF2-40B4-BE49-F238E27FC236}">
                <a16:creationId xmlns:a16="http://schemas.microsoft.com/office/drawing/2014/main" id="{C612CED9-B66B-452E-8533-C11B066A826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45" b="-8285"/>
          <a:stretch/>
        </p:blipFill>
        <p:spPr bwMode="auto">
          <a:xfrm rot="5400000">
            <a:off x="-3195404" y="2639487"/>
            <a:ext cx="6876000" cy="1597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Afbeeldingsresultaat voor duurzaam aankopen">
            <a:extLst>
              <a:ext uri="{FF2B5EF4-FFF2-40B4-BE49-F238E27FC236}">
                <a16:creationId xmlns:a16="http://schemas.microsoft.com/office/drawing/2014/main" id="{69703FA5-87DD-4660-8808-58FCA69FE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3175"/>
            <a:ext cx="12192000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F80FFB6-CC9D-4EA9-A160-E00B2892B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415" y="-1"/>
            <a:ext cx="895367" cy="876008"/>
          </a:xfrm>
          <a:prstGeom prst="rect">
            <a:avLst/>
          </a:prstGeom>
        </p:spPr>
      </p:pic>
      <p:pic>
        <p:nvPicPr>
          <p:cNvPr id="8" name="Afbeelding 7" descr="Afbeelding met object&#10;&#10;Automatisch gegenereerde beschrijving">
            <a:extLst>
              <a:ext uri="{FF2B5EF4-FFF2-40B4-BE49-F238E27FC236}">
                <a16:creationId xmlns:a16="http://schemas.microsoft.com/office/drawing/2014/main" id="{DBA1D9DD-CFB0-40BD-97C8-7B752298C6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t="19466" r="4923" b="17606"/>
          <a:stretch/>
        </p:blipFill>
        <p:spPr bwMode="auto">
          <a:xfrm>
            <a:off x="1041109" y="0"/>
            <a:ext cx="5051783" cy="8760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DD9FAC84-0C7F-4A07-A801-78694163C933}"/>
              </a:ext>
            </a:extLst>
          </p:cNvPr>
          <p:cNvSpPr txBox="1">
            <a:spLocks/>
          </p:cNvSpPr>
          <p:nvPr/>
        </p:nvSpPr>
        <p:spPr>
          <a:xfrm>
            <a:off x="1129969" y="1752415"/>
            <a:ext cx="5756024" cy="990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Geen ongevallen met ongeschiktheid</a:t>
            </a: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BE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610C86A-79B5-4FEA-8151-79FBADB5A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86632" y="210586"/>
            <a:ext cx="4114800" cy="365125"/>
          </a:xfrm>
        </p:spPr>
        <p:txBody>
          <a:bodyPr/>
          <a:lstStyle/>
          <a:p>
            <a:r>
              <a:rPr lang="nl-BE" dirty="0"/>
              <a:t>Duurzaamheidsverslag werkjaar 2018</a:t>
            </a:r>
          </a:p>
        </p:txBody>
      </p:sp>
      <p:pic>
        <p:nvPicPr>
          <p:cNvPr id="6146" name="Picture 2" descr="Afbeeldingsresultaat voor veiligheid bouw">
            <a:extLst>
              <a:ext uri="{FF2B5EF4-FFF2-40B4-BE49-F238E27FC236}">
                <a16:creationId xmlns:a16="http://schemas.microsoft.com/office/drawing/2014/main" id="{D55B1281-B7DB-462B-BBE1-E9B2F3622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459" y="1234650"/>
            <a:ext cx="4648975" cy="309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1374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PolicyLabel" staticId="0x0101005A32E25835B436478BEFA5B0ECFC8F00|-1675400221" UniqueId="f2b30575-4db0-4e19-af7c-bd3da2ef31be">
      <p:Name>Labels</p:Name>
      <p:Description>Hiermee kunt u labels genereren die in Microsoft Office-documenten kunnen worden ingevoegd zodat documenteigenschappen of andere belangrijke informatie bij het afdrukken wordt afgedrukt. Met labels kan ook naar documenten worden gezocht.</p:Description>
      <p:CustomData>
        <label>
          <segment type="literal">Versie : </segment>
          <segment type="metadata">_UIVersionString</segment>
          <segment type="literal"> \n</segment>
        </label>
      </p:CustomData>
    </p:PolicyItem>
  </p:PolicyItems>
</p:Policy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4cc6a41-8c3c-4f65-8200-ff0bef0fd734">VANA-50-1297</_dlc_DocId>
    <DLCPolicyLabelLock xmlns="f5e1d0ae-6453-47d9-a4e2-b67110dfe175" xsi:nil="true"/>
    <DLCPolicyLabelValue xmlns="f5e1d0ae-6453-47d9-a4e2-b67110dfe175">Versie : 0.15 
</DLCPolicyLabelValue>
    <DLCPolicyLabelClientValue xmlns="f5e1d0ae-6453-47d9-a4e2-b67110dfe175" xsi:nil="true"/>
    <_dlc_DocIdUrl xmlns="b4cc6a41-8c3c-4f65-8200-ff0bef0fd734">
      <Url>https://vanakelyen.sharepoint.com/_layouts/15/DocIdRedir.aspx?ID=VANA-50-1297</Url>
      <Description>VANA-50-1297</Description>
    </_dlc_DocIdUrl>
  </documentManagement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32E25835B436478BEFA5B0ECFC8F00" ma:contentTypeVersion="33" ma:contentTypeDescription="Een nieuw document maken." ma:contentTypeScope="" ma:versionID="40dd0cfda4e9206fe27f3c503a8ba267">
  <xsd:schema xmlns:xsd="http://www.w3.org/2001/XMLSchema" xmlns:xs="http://www.w3.org/2001/XMLSchema" xmlns:p="http://schemas.microsoft.com/office/2006/metadata/properties" xmlns:ns1="http://schemas.microsoft.com/sharepoint/v3" xmlns:ns2="b4cc6a41-8c3c-4f65-8200-ff0bef0fd734" xmlns:ns3="f5e1d0ae-6453-47d9-a4e2-b67110dfe175" targetNamespace="http://schemas.microsoft.com/office/2006/metadata/properties" ma:root="true" ma:fieldsID="83b573c8e497090ecac5959666ad33d9" ns1:_="" ns2:_="" ns3:_="">
    <xsd:import namespace="http://schemas.microsoft.com/sharepoint/v3"/>
    <xsd:import namespace="b4cc6a41-8c3c-4f65-8200-ff0bef0fd734"/>
    <xsd:import namespace="f5e1d0ae-6453-47d9-a4e2-b67110dfe17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1:_dlc_ExpireDateSaved" minOccurs="0"/>
                <xsd:element ref="ns1:_dlc_ExpireDate" minOccurs="0"/>
                <xsd:element ref="ns1:_dlc_Exempt" minOccurs="0"/>
                <xsd:element ref="ns3:DLCPolicyLabelValue" minOccurs="0"/>
                <xsd:element ref="ns3:DLCPolicyLabelClientValue" minOccurs="0"/>
                <xsd:element ref="ns3:DLCPolicyLabelLock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pireDateSaved" ma:index="13" nillable="true" ma:displayName="Oorspronkelijke verloopdatum" ma:description="" ma:hidden="true" ma:internalName="_dlc_ExpireDateSaved" ma:readOnly="true">
      <xsd:simpleType>
        <xsd:restriction base="dms:DateTime"/>
      </xsd:simpleType>
    </xsd:element>
    <xsd:element name="_dlc_ExpireDate" ma:index="14" nillable="true" ma:displayName="Verloopdatum" ma:description="" ma:hidden="true" ma:internalName="_dlc_ExpireDate" ma:readOnly="true">
      <xsd:simpleType>
        <xsd:restriction base="dms:DateTime"/>
      </xsd:simpleType>
    </xsd:element>
    <xsd:element name="_dlc_Exempt" ma:index="15" nillable="true" ma:displayName="Van beleid uitgesloten" ma:description="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c6a41-8c3c-4f65-8200-ff0bef0fd7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1d0ae-6453-47d9-a4e2-b67110dfe175" elementFormDefault="qualified">
    <xsd:import namespace="http://schemas.microsoft.com/office/2006/documentManagement/types"/>
    <xsd:import namespace="http://schemas.microsoft.com/office/infopath/2007/PartnerControls"/>
    <xsd:element name="DLCPolicyLabelValue" ma:index="16" nillable="true" ma:displayName="Label" ma:description="Hier wordt de huidige waarde van het label opgeslagen." ma:internalName="DLCPolicyLabelValue" ma:readOnly="true">
      <xsd:simpleType>
        <xsd:restriction base="dms:Note">
          <xsd:maxLength value="255"/>
        </xsd:restriction>
      </xsd:simpleType>
    </xsd:element>
    <xsd:element name="DLCPolicyLabelClientValue" ma:index="17" nillable="true" ma:displayName="Labelwaarde van client" ma:description="De laatste labelwaarde die op de client is berekend." ma:hidden="true" ma:internalName="DLCPolicyLabelClientValue" ma:readOnly="false">
      <xsd:simpleType>
        <xsd:restriction base="dms:Note"/>
      </xsd:simpleType>
    </xsd:element>
    <xsd:element name="DLCPolicyLabelLock" ma:index="18" nillable="true" ma:displayName="Label vergrendeld" ma:description="Geeft aan of het label moet worden bijgewerkt als de itemeigenschappen worden gewijzigd." ma:hidden="true" ma:internalName="DLCPolicyLabelLock" ma:readOnly="false">
      <xsd:simpleType>
        <xsd:restriction base="dms:Text"/>
      </xsd:simpleType>
    </xsd:element>
    <xsd:element name="MediaServiceMetadata" ma:index="2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2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2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48AF17-BD41-4169-B53D-146F995A1C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ADBCFC-5180-423D-B708-C5415288F88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43408FC-DE8C-4CB2-8679-D7C41566805B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C721CEC0-93C7-4122-B197-278DC867FF68}">
  <ds:schemaRefs>
    <ds:schemaRef ds:uri="http://schemas.microsoft.com/office/2006/documentManagement/types"/>
    <ds:schemaRef ds:uri="http://purl.org/dc/terms/"/>
    <ds:schemaRef ds:uri="http://schemas.microsoft.com/sharepoint/v3"/>
    <ds:schemaRef ds:uri="http://schemas.openxmlformats.org/package/2006/metadata/core-properties"/>
    <ds:schemaRef ds:uri="http://www.w3.org/XML/1998/namespace"/>
    <ds:schemaRef ds:uri="b4cc6a41-8c3c-4f65-8200-ff0bef0fd734"/>
    <ds:schemaRef ds:uri="http://purl.org/dc/elements/1.1/"/>
    <ds:schemaRef ds:uri="http://schemas.microsoft.com/office/infopath/2007/PartnerControls"/>
    <ds:schemaRef ds:uri="http://purl.org/dc/dcmitype/"/>
    <ds:schemaRef ds:uri="f5e1d0ae-6453-47d9-a4e2-b67110dfe175"/>
    <ds:schemaRef ds:uri="http://schemas.microsoft.com/office/2006/metadata/properties"/>
  </ds:schemaRefs>
</ds:datastoreItem>
</file>

<file path=customXml/itemProps5.xml><?xml version="1.0" encoding="utf-8"?>
<ds:datastoreItem xmlns:ds="http://schemas.openxmlformats.org/officeDocument/2006/customXml" ds:itemID="{F3C12435-6046-45B4-B71B-F52B83F39E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4cc6a41-8c3c-4f65-8200-ff0bef0fd734"/>
    <ds:schemaRef ds:uri="f5e1d0ae-6453-47d9-a4e2-b67110dfe1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153</Words>
  <Application>Microsoft Office PowerPoint</Application>
  <PresentationFormat>Breedbeeld</PresentationFormat>
  <Paragraphs>36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Thierry Beirens - Van Akelyen NV</dc:creator>
  <cp:lastModifiedBy>Thierry Beirens - Van Akelyen NV</cp:lastModifiedBy>
  <cp:revision>2</cp:revision>
  <cp:lastPrinted>2019-07-03T16:53:33Z</cp:lastPrinted>
  <dcterms:created xsi:type="dcterms:W3CDTF">2019-07-03T10:14:34Z</dcterms:created>
  <dcterms:modified xsi:type="dcterms:W3CDTF">2019-07-06T07:31:58Z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policyId">
    <vt:lpwstr/>
  </property>
  <property fmtid="{D5CDD505-2E9C-101B-9397-08002B2CF9AE}" pid="3" name="ContentTypeId">
    <vt:lpwstr>0x0101005A32E25835B436478BEFA5B0ECFC8F00</vt:lpwstr>
  </property>
  <property fmtid="{D5CDD505-2E9C-101B-9397-08002B2CF9AE}" pid="4" name="ItemRetentionFormula">
    <vt:lpwstr/>
  </property>
  <property fmtid="{D5CDD505-2E9C-101B-9397-08002B2CF9AE}" pid="5" name="_dlc_DocIdItemGuid">
    <vt:lpwstr>0a597f59-ce3c-4ef2-ae45-0c98bc1f2b05</vt:lpwstr>
  </property>
</Properties>
</file>